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9" r:id="rId11"/>
    <p:sldId id="266" r:id="rId12"/>
    <p:sldId id="267" r:id="rId13"/>
    <p:sldId id="268" r:id="rId14"/>
    <p:sldId id="269" r:id="rId15"/>
    <p:sldId id="270" r:id="rId16"/>
    <p:sldId id="280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04" y="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00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05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388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426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313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554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1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49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177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7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7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35DA-8D8F-48BD-ABB5-7EAAC6A15B58}" type="datetimeFigureOut">
              <a:rPr lang="nl-NL" smtClean="0"/>
              <a:t>12-12-2016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A036-CD90-4B53-80A1-64129E7AF80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22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EVKoH9p0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SlxROJscA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RdoY--Io-e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bWPlLyIf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069SsIvs7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 18 Aandoeningen aan het bloed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26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i="1" dirty="0"/>
              <a:t>Anemie door chronische ziekten</a:t>
            </a:r>
            <a:r>
              <a:rPr lang="nl-NL" dirty="0"/>
              <a:t>: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</a:t>
            </a:r>
            <a:r>
              <a:rPr lang="nl-NL" dirty="0" err="1" smtClean="0"/>
              <a:t>chron</a:t>
            </a:r>
            <a:r>
              <a:rPr lang="nl-NL" dirty="0"/>
              <a:t>. Infecties, kwaadaardige aandoeningen,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Reumatische Artritis, colitis</a:t>
            </a:r>
            <a:r>
              <a:rPr lang="nl-NL" dirty="0"/>
              <a:t>, </a:t>
            </a:r>
            <a:r>
              <a:rPr lang="nl-NL" dirty="0" err="1"/>
              <a:t>z</a:t>
            </a:r>
            <a:r>
              <a:rPr lang="nl-NL" dirty="0"/>
              <a:t> v </a:t>
            </a:r>
            <a:r>
              <a:rPr lang="nl-NL" dirty="0" err="1"/>
              <a:t>Crohn</a:t>
            </a:r>
            <a:r>
              <a:rPr lang="nl-NL" dirty="0"/>
              <a:t>, enz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Oorzaak: niet duidelijk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Probleem: Fe onvoldoende omgebouwd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Hb</a:t>
            </a:r>
            <a:r>
              <a:rPr lang="nl-NL" dirty="0" smtClean="0"/>
              <a:t> stijgt weer als </a:t>
            </a:r>
            <a:r>
              <a:rPr lang="nl-NL" dirty="0" err="1" smtClean="0"/>
              <a:t>chron</a:t>
            </a:r>
            <a:r>
              <a:rPr lang="nl-NL" dirty="0" smtClean="0"/>
              <a:t>. Aandoening geneest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74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18.3 Ziekten van de bloedplaatjes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Bloedplaatjes heten ook wel……………………….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Rol bij stolling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98539"/>
            <a:ext cx="3600400" cy="185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04144"/>
            <a:ext cx="357197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2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bloedplaatjes 3 minuten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Bloedplaatjes kleven vast aan de binnenkant van beschadigde bloedvaten</a:t>
            </a:r>
          </a:p>
          <a:p>
            <a:r>
              <a:rPr lang="nl-NL" dirty="0" smtClean="0"/>
              <a:t>Vezels waar bloedplaatjes, RBC en WBC zich aan hechten zijn gemaakt van stofje   f……………….</a:t>
            </a:r>
          </a:p>
          <a:p>
            <a:endParaRPr lang="nl-NL" dirty="0"/>
          </a:p>
          <a:p>
            <a:r>
              <a:rPr lang="nl-NL" dirty="0" smtClean="0"/>
              <a:t>Spontane bloedingen in  huid: petechiën</a:t>
            </a:r>
          </a:p>
          <a:p>
            <a:r>
              <a:rPr lang="nl-NL" dirty="0" smtClean="0"/>
              <a:t>Bloedingen in inwendige organen zoals: neus- en slijmvliesbloedingen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82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Ziekten van de bloedplaatjes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b="1" dirty="0" smtClean="0"/>
              <a:t>Trombocytopenie</a:t>
            </a:r>
            <a:r>
              <a:rPr lang="nl-NL" dirty="0" smtClean="0"/>
              <a:t>: tekort aan bloedplaatjes</a:t>
            </a:r>
          </a:p>
          <a:p>
            <a:pPr>
              <a:buFont typeface="Wingdings"/>
              <a:buChar char="Ø"/>
            </a:pPr>
            <a:r>
              <a:rPr lang="nl-NL" dirty="0" smtClean="0"/>
              <a:t>4 oorzaken: </a:t>
            </a:r>
          </a:p>
          <a:p>
            <a:pPr>
              <a:buFont typeface="Wingdings"/>
              <a:buChar char="Ø"/>
            </a:pPr>
            <a:r>
              <a:rPr lang="nl-NL" dirty="0" smtClean="0"/>
              <a:t>Behandeling: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bij vorming van antistoffen </a:t>
            </a:r>
            <a:r>
              <a:rPr lang="nl-NL" dirty="0" smtClean="0">
                <a:sym typeface="Wingdings" panose="05000000000000000000" pitchFamily="2" charset="2"/>
              </a:rPr>
              <a:t> prednison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>
                <a:sym typeface="Wingdings" panose="05000000000000000000" pitchFamily="2" charset="2"/>
              </a:rPr>
              <a:t>Transfusie met trombocyten om bloedingen te voorkomen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>
                <a:sym typeface="Wingdings" panose="05000000000000000000" pitchFamily="2" charset="2"/>
              </a:rPr>
              <a:t>Verwijderen van milt</a:t>
            </a:r>
          </a:p>
          <a:p>
            <a:pPr>
              <a:buFont typeface="Wingdings"/>
              <a:buChar char="Ø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Arial" charset="0"/>
              <a:buChar char="•"/>
            </a:pPr>
            <a:r>
              <a:rPr lang="nl-NL" b="1" dirty="0" smtClean="0">
                <a:sym typeface="Wingdings" panose="05000000000000000000" pitchFamily="2" charset="2"/>
              </a:rPr>
              <a:t>Hemofilie: </a:t>
            </a:r>
            <a:r>
              <a:rPr lang="nl-NL" dirty="0" smtClean="0">
                <a:sym typeface="Wingdings" panose="05000000000000000000" pitchFamily="2" charset="2"/>
              </a:rPr>
              <a:t>tekort aan stollingsfactor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Is erfelijk en overdraagbaar via vrouw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Spontane bloedingen aan gewrichten en spieren</a:t>
            </a:r>
          </a:p>
          <a:p>
            <a:pPr marL="0" indent="0">
              <a:buNone/>
            </a:pPr>
            <a:r>
              <a:rPr lang="nl-NL" dirty="0" err="1" smtClean="0">
                <a:sym typeface="Wingdings" panose="05000000000000000000" pitchFamily="2" charset="2"/>
              </a:rPr>
              <a:t>Thp</a:t>
            </a:r>
            <a:r>
              <a:rPr lang="nl-NL" dirty="0" smtClean="0">
                <a:sym typeface="Wingdings" panose="05000000000000000000" pitchFamily="2" charset="2"/>
              </a:rPr>
              <a:t>: toedienen stollingsfactor</a:t>
            </a:r>
          </a:p>
          <a:p>
            <a:pPr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  <a:hlinkClick r:id="rId2"/>
              </a:rPr>
              <a:t>Hemofilie</a:t>
            </a:r>
            <a:r>
              <a:rPr lang="nl-NL" dirty="0" smtClean="0">
                <a:sym typeface="Wingdings" panose="05000000000000000000" pitchFamily="2" charset="2"/>
              </a:rPr>
              <a:t> 12 minuten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34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P123 18.4 Leukemie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Ongecontroleerde woekering van</a:t>
            </a:r>
          </a:p>
          <a:p>
            <a:r>
              <a:rPr lang="nl-NL" dirty="0" smtClean="0"/>
              <a:t>Witte bloedcellen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334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8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 smtClean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 smtClean="0">
                <a:hlinkClick r:id="rId2"/>
              </a:rPr>
              <a:t>Leukemie 7 minuten  HF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266825"/>
            <a:ext cx="671195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leukemie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</a:t>
            </a:r>
          </a:p>
          <a:p>
            <a:r>
              <a:rPr lang="nl-NL" dirty="0" smtClean="0"/>
              <a:t>AML</a:t>
            </a:r>
          </a:p>
          <a:p>
            <a:r>
              <a:rPr lang="nl-NL" dirty="0" smtClean="0"/>
              <a:t>CLL</a:t>
            </a:r>
          </a:p>
          <a:p>
            <a:r>
              <a:rPr lang="nl-NL" dirty="0" smtClean="0"/>
              <a:t>Leukopenie</a:t>
            </a:r>
          </a:p>
          <a:p>
            <a:r>
              <a:rPr lang="nl-NL" dirty="0" smtClean="0"/>
              <a:t>CML</a:t>
            </a:r>
          </a:p>
          <a:p>
            <a:pPr marL="0" indent="0">
              <a:buNone/>
            </a:pPr>
            <a:r>
              <a:rPr lang="nl-NL" dirty="0" smtClean="0"/>
              <a:t>Beschrijf de verschillen-overeenkomsten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functies van rode bloedcellen en rode bloedplaatjes kennen</a:t>
            </a:r>
          </a:p>
          <a:p>
            <a:r>
              <a:rPr lang="nl-NL" dirty="0" smtClean="0"/>
              <a:t>Aandoeningen aan het bloed kunnen verklaren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0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18.2 Anemie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Anemie=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bloedarmoede</a:t>
            </a:r>
          </a:p>
          <a:p>
            <a:r>
              <a:rPr lang="nl-NL" dirty="0" smtClean="0"/>
              <a:t>Anemie is tekort aan: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rode bloedcellen (RBC)of hemoglobine (</a:t>
            </a:r>
            <a:r>
              <a:rPr lang="nl-NL" dirty="0" err="1" smtClean="0"/>
              <a:t>Hb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Hemoglobine = eiwit in RBC waar aan O</a:t>
            </a:r>
            <a:r>
              <a:rPr lang="nl-NL" baseline="-25000" dirty="0" smtClean="0"/>
              <a:t>2</a:t>
            </a:r>
            <a:r>
              <a:rPr lang="nl-NL" dirty="0" smtClean="0"/>
              <a:t> gekoppeld wordt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82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vormen anemie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u="sng" dirty="0" err="1" smtClean="0"/>
              <a:t>Hypochrome</a:t>
            </a:r>
            <a:r>
              <a:rPr lang="nl-NL" u="sng" dirty="0" smtClean="0"/>
              <a:t>/</a:t>
            </a:r>
            <a:r>
              <a:rPr lang="nl-NL" u="sng" dirty="0" err="1" smtClean="0"/>
              <a:t>microcytaire</a:t>
            </a:r>
            <a:r>
              <a:rPr lang="nl-NL" u="sng" dirty="0" smtClean="0"/>
              <a:t> anemie</a:t>
            </a:r>
            <a:r>
              <a:rPr lang="nl-NL" dirty="0" smtClean="0"/>
              <a:t>: </a:t>
            </a:r>
          </a:p>
          <a:p>
            <a:r>
              <a:rPr lang="nl-NL" sz="2600" dirty="0" smtClean="0"/>
              <a:t>Hypochroom = kleurarm</a:t>
            </a:r>
          </a:p>
          <a:p>
            <a:r>
              <a:rPr lang="nl-NL" sz="2600" dirty="0" err="1" smtClean="0"/>
              <a:t>Microcytair</a:t>
            </a:r>
            <a:r>
              <a:rPr lang="nl-NL" sz="2600" dirty="0" smtClean="0"/>
              <a:t> = </a:t>
            </a:r>
            <a:r>
              <a:rPr lang="nl-NL" sz="2600" dirty="0" err="1" smtClean="0"/>
              <a:t>kleincellig</a:t>
            </a:r>
            <a:r>
              <a:rPr lang="nl-NL" sz="2600" dirty="0" smtClean="0"/>
              <a:t> </a:t>
            </a:r>
          </a:p>
          <a:p>
            <a:pPr marL="0" indent="0">
              <a:buNone/>
            </a:pPr>
            <a:r>
              <a:rPr lang="nl-NL" sz="2600" dirty="0" err="1" smtClean="0"/>
              <a:t>Ooraak</a:t>
            </a:r>
            <a:r>
              <a:rPr lang="nl-NL" sz="2600" dirty="0" smtClean="0"/>
              <a:t>: minder </a:t>
            </a:r>
            <a:r>
              <a:rPr lang="nl-NL" sz="2600" dirty="0" err="1" smtClean="0"/>
              <a:t>Hb</a:t>
            </a:r>
            <a:r>
              <a:rPr lang="nl-NL" sz="2600" dirty="0" smtClean="0"/>
              <a:t> =&gt; zijn er cellen zonder </a:t>
            </a:r>
            <a:r>
              <a:rPr lang="nl-NL" sz="2600" dirty="0" err="1" smtClean="0"/>
              <a:t>Hb</a:t>
            </a:r>
            <a:r>
              <a:rPr lang="nl-NL" sz="2600" dirty="0" smtClean="0"/>
              <a:t>, deze zijn kleiner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u="sng" dirty="0" err="1" smtClean="0"/>
              <a:t>Hyperchrome</a:t>
            </a:r>
            <a:r>
              <a:rPr lang="nl-NL" u="sng" dirty="0" smtClean="0"/>
              <a:t>/macrocytaire anemie: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600" dirty="0" smtClean="0"/>
              <a:t>Te veel/ grote cel</a:t>
            </a:r>
          </a:p>
          <a:p>
            <a:pPr marL="0" indent="0">
              <a:buNone/>
            </a:pPr>
            <a:r>
              <a:rPr lang="nl-NL" sz="2600" dirty="0" smtClean="0"/>
              <a:t>Oorzaak: te weinig cellen voor </a:t>
            </a:r>
            <a:r>
              <a:rPr lang="nl-NL" sz="2600" dirty="0" err="1" smtClean="0"/>
              <a:t>Hb</a:t>
            </a:r>
            <a:r>
              <a:rPr lang="nl-NL" sz="2600" dirty="0" smtClean="0"/>
              <a:t> =&gt; te veel </a:t>
            </a:r>
            <a:r>
              <a:rPr lang="nl-NL" sz="2600" dirty="0" err="1" smtClean="0"/>
              <a:t>Hb</a:t>
            </a:r>
            <a:r>
              <a:rPr lang="nl-NL" sz="2600" dirty="0" smtClean="0"/>
              <a:t> in cel =&gt; grote cel</a:t>
            </a:r>
            <a:endParaRPr lang="nl-NL" sz="2600" dirty="0"/>
          </a:p>
          <a:p>
            <a:pPr>
              <a:buFont typeface="Wingdings"/>
              <a:buChar char="Ø"/>
            </a:pPr>
            <a:r>
              <a:rPr lang="nl-NL" u="sng" dirty="0" err="1" smtClean="0"/>
              <a:t>Normochrome</a:t>
            </a:r>
            <a:r>
              <a:rPr lang="nl-NL" u="sng" dirty="0" smtClean="0"/>
              <a:t>/</a:t>
            </a:r>
            <a:r>
              <a:rPr lang="nl-NL" u="sng" dirty="0" err="1" smtClean="0"/>
              <a:t>normocytaire</a:t>
            </a:r>
            <a:r>
              <a:rPr lang="nl-NL" u="sng" dirty="0" smtClean="0"/>
              <a:t> anemie: </a:t>
            </a:r>
          </a:p>
          <a:p>
            <a:pPr marL="0" indent="0">
              <a:buNone/>
            </a:pPr>
            <a:r>
              <a:rPr lang="nl-NL" sz="2600" dirty="0"/>
              <a:t> </a:t>
            </a:r>
            <a:r>
              <a:rPr lang="nl-NL" sz="2600" dirty="0" smtClean="0"/>
              <a:t>    zowel </a:t>
            </a:r>
            <a:r>
              <a:rPr lang="nl-NL" sz="2600" dirty="0" err="1" smtClean="0"/>
              <a:t>Hb</a:t>
            </a:r>
            <a:r>
              <a:rPr lang="nl-NL" sz="2600" dirty="0" smtClean="0"/>
              <a:t> als RBC  verlaagd, in verhouding gelijk</a:t>
            </a:r>
            <a:br>
              <a:rPr lang="nl-NL" sz="2600" dirty="0" smtClean="0"/>
            </a:br>
            <a:r>
              <a:rPr lang="nl-NL" sz="2600" dirty="0" smtClean="0"/>
              <a:t>     zie je bij hemolytische anemie</a:t>
            </a:r>
            <a:r>
              <a:rPr lang="nl-NL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69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Erytrocyten = </a:t>
            </a:r>
            <a:r>
              <a:rPr lang="nl-NL" dirty="0" err="1" smtClean="0"/>
              <a:t>ery’s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Erytrocyten gevormd in ………..</a:t>
            </a:r>
            <a:endParaRPr lang="nl-NL" i="1" dirty="0" smtClean="0"/>
          </a:p>
          <a:p>
            <a:r>
              <a:rPr lang="nl-NL" dirty="0" smtClean="0"/>
              <a:t>Bij het rijpingsproces van stamcel tot erytrocyten is een </a:t>
            </a:r>
            <a:r>
              <a:rPr lang="nl-NL" b="1" dirty="0" smtClean="0"/>
              <a:t>hormoon </a:t>
            </a:r>
            <a:r>
              <a:rPr lang="nl-NL" dirty="0" smtClean="0"/>
              <a:t>nodig : </a:t>
            </a:r>
            <a:r>
              <a:rPr lang="nl-NL" b="1" dirty="0" err="1" smtClean="0"/>
              <a:t>erytropoëtine</a:t>
            </a:r>
            <a:r>
              <a:rPr lang="nl-NL" b="1" dirty="0" smtClean="0"/>
              <a:t>. </a:t>
            </a:r>
            <a:br>
              <a:rPr lang="nl-NL" b="1" dirty="0" smtClean="0"/>
            </a:br>
            <a:r>
              <a:rPr lang="nl-NL" dirty="0" smtClean="0"/>
              <a:t>Dit wordt gevormd in de ……….</a:t>
            </a:r>
          </a:p>
          <a:p>
            <a:endParaRPr lang="nl-NL" b="1" dirty="0"/>
          </a:p>
          <a:p>
            <a:r>
              <a:rPr lang="nl-NL" dirty="0" smtClean="0"/>
              <a:t>Bij een chronische nierziekte </a:t>
            </a:r>
            <a:r>
              <a:rPr lang="nl-NL" dirty="0" smtClean="0">
                <a:sym typeface="Wingdings" panose="05000000000000000000" pitchFamily="2" charset="2"/>
              </a:rPr>
              <a:t> anemie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Vitamine B</a:t>
            </a:r>
            <a:r>
              <a:rPr lang="nl-NL" baseline="-25000" dirty="0" smtClean="0">
                <a:sym typeface="Wingdings" panose="05000000000000000000" pitchFamily="2" charset="2"/>
              </a:rPr>
              <a:t>12</a:t>
            </a:r>
            <a:r>
              <a:rPr lang="nl-NL" dirty="0" smtClean="0">
                <a:sym typeface="Wingdings" panose="05000000000000000000" pitchFamily="2" charset="2"/>
              </a:rPr>
              <a:t> en foliumzuur zijn nodig voor de deling van cellen  Dus tekort zorgt weer voor een tekort aan </a:t>
            </a:r>
            <a:r>
              <a:rPr lang="nl-NL" dirty="0" err="1" smtClean="0">
                <a:sym typeface="Wingdings" panose="05000000000000000000" pitchFamily="2" charset="2"/>
              </a:rPr>
              <a:t>ery’s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27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 anemie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Bleekheid: vooral bij het slijmvlies …..</a:t>
            </a:r>
          </a:p>
          <a:p>
            <a:r>
              <a:rPr lang="nl-NL" dirty="0" smtClean="0"/>
              <a:t>Algehele malaise: ………………..</a:t>
            </a:r>
          </a:p>
          <a:p>
            <a:r>
              <a:rPr lang="nl-NL" dirty="0" smtClean="0"/>
              <a:t>Kortademigheid: indien sprake van een ernstige anemie</a:t>
            </a:r>
          </a:p>
          <a:p>
            <a:endParaRPr lang="nl-NL" dirty="0"/>
          </a:p>
          <a:p>
            <a:r>
              <a:rPr lang="nl-NL" dirty="0" smtClean="0">
                <a:hlinkClick r:id="rId2"/>
              </a:rPr>
              <a:t>BLOEDARMOEDE: TV DOKTER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681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Oorzaken anemie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b="1" i="1" dirty="0" err="1" smtClean="0"/>
              <a:t>Hypo</a:t>
            </a:r>
            <a:r>
              <a:rPr lang="nl-NL" i="1" dirty="0" err="1" smtClean="0"/>
              <a:t>chrome</a:t>
            </a:r>
            <a:r>
              <a:rPr lang="nl-NL" i="1" dirty="0" smtClean="0"/>
              <a:t> anemie </a:t>
            </a:r>
            <a:r>
              <a:rPr lang="nl-NL" dirty="0" smtClean="0"/>
              <a:t>door ijzertekort</a:t>
            </a:r>
          </a:p>
          <a:p>
            <a:r>
              <a:rPr lang="nl-NL" dirty="0" smtClean="0"/>
              <a:t>- elke vorm van bloedverlies = verlies van ijzer</a:t>
            </a:r>
          </a:p>
          <a:p>
            <a:r>
              <a:rPr lang="nl-NL" dirty="0" smtClean="0"/>
              <a:t>- bij een maagdarmcarcinoom of onzichtbaar (occult) bloedverlies van ulcus </a:t>
            </a:r>
            <a:r>
              <a:rPr lang="nl-NL" dirty="0" err="1" smtClean="0"/>
              <a:t>duodeni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>
              <a:buFont typeface="Wingdings"/>
              <a:buChar char="Ø"/>
            </a:pPr>
            <a:r>
              <a:rPr lang="nl-NL" b="1" i="1" dirty="0" err="1" smtClean="0"/>
              <a:t>Hyper</a:t>
            </a:r>
            <a:r>
              <a:rPr lang="nl-NL" i="1" dirty="0" err="1" smtClean="0"/>
              <a:t>chrome</a:t>
            </a:r>
            <a:r>
              <a:rPr lang="nl-NL" i="1" dirty="0" smtClean="0"/>
              <a:t> anemie </a:t>
            </a:r>
            <a:r>
              <a:rPr lang="nl-NL" dirty="0" smtClean="0"/>
              <a:t>door tekort aan VitB</a:t>
            </a:r>
            <a:r>
              <a:rPr lang="nl-NL" baseline="-25000" dirty="0" smtClean="0"/>
              <a:t>12</a:t>
            </a:r>
            <a:r>
              <a:rPr lang="nl-NL" dirty="0" smtClean="0"/>
              <a:t> en foliumzuur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Tekort VitB</a:t>
            </a:r>
            <a:r>
              <a:rPr lang="nl-NL" baseline="-25000" dirty="0" smtClean="0"/>
              <a:t>12</a:t>
            </a:r>
            <a:r>
              <a:rPr lang="nl-NL" dirty="0" smtClean="0"/>
              <a:t> door tekort aan </a:t>
            </a:r>
            <a:r>
              <a:rPr lang="nl-NL" dirty="0" err="1" smtClean="0"/>
              <a:t>intrinsicfactor</a:t>
            </a:r>
            <a:r>
              <a:rPr lang="nl-NL" dirty="0" smtClean="0"/>
              <a:t> door vorming antistoffen hiertegen of na een maagresectie</a:t>
            </a:r>
          </a:p>
          <a:p>
            <a:pPr>
              <a:buFont typeface="Arial" charset="0"/>
              <a:buChar char="•"/>
            </a:pPr>
            <a:r>
              <a:rPr lang="nl-NL" dirty="0" smtClean="0"/>
              <a:t>Tekort aan VitB</a:t>
            </a:r>
            <a:r>
              <a:rPr lang="nl-NL" baseline="-25000" dirty="0" smtClean="0"/>
              <a:t>12</a:t>
            </a:r>
            <a:r>
              <a:rPr lang="nl-NL" dirty="0" smtClean="0"/>
              <a:t> kan door aandoening aan dunne darm (slechte opname)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217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i="1" dirty="0" smtClean="0"/>
              <a:t>Hemolytische anemie </a:t>
            </a:r>
            <a:r>
              <a:rPr lang="nl-NL" dirty="0" smtClean="0"/>
              <a:t>door versnelde afbraak </a:t>
            </a:r>
            <a:r>
              <a:rPr lang="nl-NL" dirty="0" err="1" smtClean="0"/>
              <a:t>ery’s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r>
              <a:rPr lang="nl-NL" dirty="0" smtClean="0"/>
              <a:t>door een teveel aan bilirubine ontstaat er icterus (geelzucht)</a:t>
            </a:r>
          </a:p>
          <a:p>
            <a:pPr marL="0" indent="0">
              <a:buNone/>
            </a:pPr>
            <a:r>
              <a:rPr lang="nl-NL" dirty="0" smtClean="0"/>
              <a:t>Oorzaak:</a:t>
            </a:r>
          </a:p>
          <a:p>
            <a:r>
              <a:rPr lang="nl-NL" dirty="0" smtClean="0"/>
              <a:t>Erfelijke ziektes (aantoonbaar):</a:t>
            </a:r>
          </a:p>
          <a:p>
            <a:pPr lvl="1"/>
            <a:r>
              <a:rPr lang="nl-NL" dirty="0" smtClean="0"/>
              <a:t>1 schietschijfvormige (</a:t>
            </a:r>
            <a:r>
              <a:rPr lang="nl-NL" dirty="0" err="1" smtClean="0"/>
              <a:t>thalassemie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2 sikkelvormige (sikkelcelanemie)</a:t>
            </a:r>
          </a:p>
          <a:p>
            <a:r>
              <a:rPr lang="nl-NL" dirty="0" smtClean="0"/>
              <a:t>In stofwisseling</a:t>
            </a:r>
          </a:p>
          <a:p>
            <a:r>
              <a:rPr lang="nl-NL" dirty="0" smtClean="0"/>
              <a:t>Auto-immuun</a:t>
            </a:r>
          </a:p>
          <a:p>
            <a:r>
              <a:rPr lang="nl-NL" dirty="0" smtClean="0"/>
              <a:t>Hemolyse: sepsis, malaria, vergrote milt, kunsthartklep</a:t>
            </a:r>
          </a:p>
          <a:p>
            <a:r>
              <a:rPr lang="nl-NL" dirty="0" smtClean="0">
                <a:hlinkClick r:id="rId2"/>
              </a:rPr>
              <a:t>film sikkelcelziekte 20 min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270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i="1" dirty="0" smtClean="0"/>
              <a:t>Anemie door bloedverlies</a:t>
            </a:r>
            <a:r>
              <a:rPr lang="nl-NL" dirty="0" smtClean="0"/>
              <a:t>: </a:t>
            </a:r>
          </a:p>
          <a:p>
            <a:pPr marL="0" indent="0">
              <a:buNone/>
            </a:pPr>
            <a:r>
              <a:rPr lang="nl-NL" dirty="0" smtClean="0"/>
              <a:t>Acuut = zie je niks in bloedbeeld direct</a:t>
            </a:r>
          </a:p>
          <a:p>
            <a:r>
              <a:rPr lang="nl-NL" dirty="0" smtClean="0"/>
              <a:t>Behandeling : oorzaak aanpakken en bloedtransfusie</a:t>
            </a:r>
          </a:p>
          <a:p>
            <a:endParaRPr lang="nl-NL" dirty="0" smtClean="0"/>
          </a:p>
          <a:p>
            <a:pPr>
              <a:buFont typeface="Wingdings"/>
              <a:buChar char="Ø"/>
            </a:pPr>
            <a:r>
              <a:rPr lang="nl-NL" i="1" dirty="0" smtClean="0"/>
              <a:t>Anemie door beenmergziekten of -beschadigingen</a:t>
            </a:r>
          </a:p>
          <a:p>
            <a:pPr marL="400050" lvl="1" indent="0">
              <a:buNone/>
            </a:pPr>
            <a:r>
              <a:rPr lang="nl-NL" dirty="0" smtClean="0"/>
              <a:t>Komt voor bij </a:t>
            </a:r>
            <a:r>
              <a:rPr lang="nl-NL" dirty="0" err="1" smtClean="0"/>
              <a:t>leukemie,bij</a:t>
            </a:r>
            <a:r>
              <a:rPr lang="nl-NL" dirty="0" smtClean="0"/>
              <a:t> een multipel myeloom, na bestraling en na cytostatica</a:t>
            </a:r>
          </a:p>
          <a:p>
            <a:pPr marL="0" indent="0">
              <a:buNone/>
            </a:pPr>
            <a:r>
              <a:rPr lang="nl-NL" dirty="0" smtClean="0"/>
              <a:t>Behandeling: behandelen stoornis, bloedtransfusie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/>
              <a:buChar char="Ø"/>
            </a:pPr>
            <a:r>
              <a:rPr lang="nl-NL" i="1" dirty="0" smtClean="0"/>
              <a:t>Anemie door nierinsufficiëntie</a:t>
            </a:r>
            <a:r>
              <a:rPr lang="nl-NL" dirty="0" smtClean="0"/>
              <a:t>: hormoon </a:t>
            </a:r>
            <a:r>
              <a:rPr lang="nl-NL" dirty="0" err="1" smtClean="0"/>
              <a:t>erytropoëtine</a:t>
            </a:r>
            <a:r>
              <a:rPr lang="nl-NL" dirty="0" smtClean="0"/>
              <a:t> onvoldoende productie/stimulering </a:t>
            </a:r>
          </a:p>
          <a:p>
            <a:pPr>
              <a:buFont typeface="Wingdings"/>
              <a:buChar char="Ø"/>
            </a:pPr>
            <a:endParaRPr lang="nl-NL" dirty="0"/>
          </a:p>
          <a:p>
            <a:pPr>
              <a:buFont typeface="Wingdings"/>
              <a:buChar char="Ø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7907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437</Words>
  <Application>Microsoft Office PowerPoint</Application>
  <PresentationFormat>Diavoorstelling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H 18 Aandoeningen aan het bloed</vt:lpstr>
      <vt:lpstr>Doelstellingen</vt:lpstr>
      <vt:lpstr>18.2 Anemie</vt:lpstr>
      <vt:lpstr>Verschillende vormen anemie</vt:lpstr>
      <vt:lpstr>Erytrocyten = ery’s</vt:lpstr>
      <vt:lpstr>Symptomen anemie</vt:lpstr>
      <vt:lpstr>Oorzaken anemie</vt:lpstr>
      <vt:lpstr>PowerPoint-presentatie</vt:lpstr>
      <vt:lpstr>PowerPoint-presentatie</vt:lpstr>
      <vt:lpstr>PowerPoint-presentatie</vt:lpstr>
      <vt:lpstr>18.3 Ziekten van de bloedplaatjes</vt:lpstr>
      <vt:lpstr>bloedplaatjes 3 minuten</vt:lpstr>
      <vt:lpstr>Ziekten van de bloedplaatjes</vt:lpstr>
      <vt:lpstr>P123 18.4 Leukemie</vt:lpstr>
      <vt:lpstr>PowerPoint-presentatie</vt:lpstr>
      <vt:lpstr>Soorten leukemie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VVT2 niv4 p118   Hfst 18 Aandoeningen aan het bloed</dc:title>
  <dc:creator>W.P. Moella</dc:creator>
  <cp:lastModifiedBy>E.H. Scheltens-Flink</cp:lastModifiedBy>
  <cp:revision>25</cp:revision>
  <dcterms:created xsi:type="dcterms:W3CDTF">2015-12-03T22:07:34Z</dcterms:created>
  <dcterms:modified xsi:type="dcterms:W3CDTF">2016-12-12T10:46:57Z</dcterms:modified>
</cp:coreProperties>
</file>